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394" r:id="rId3"/>
    <p:sldId id="473" r:id="rId4"/>
    <p:sldId id="474" r:id="rId5"/>
    <p:sldId id="475" r:id="rId6"/>
    <p:sldId id="476" r:id="rId7"/>
    <p:sldId id="477" r:id="rId8"/>
    <p:sldId id="478" r:id="rId9"/>
    <p:sldId id="479" r:id="rId10"/>
    <p:sldId id="480" r:id="rId11"/>
    <p:sldId id="481" r:id="rId12"/>
    <p:sldId id="482" r:id="rId13"/>
    <p:sldId id="483" r:id="rId14"/>
    <p:sldId id="484" r:id="rId15"/>
    <p:sldId id="485" r:id="rId16"/>
    <p:sldId id="486" r:id="rId17"/>
    <p:sldId id="487" r:id="rId18"/>
    <p:sldId id="488" r:id="rId19"/>
    <p:sldId id="489" r:id="rId20"/>
    <p:sldId id="490" r:id="rId21"/>
    <p:sldId id="491" r:id="rId22"/>
    <p:sldId id="492" r:id="rId23"/>
    <p:sldId id="493" r:id="rId24"/>
    <p:sldId id="494" r:id="rId25"/>
    <p:sldId id="495" r:id="rId26"/>
    <p:sldId id="496" r:id="rId27"/>
    <p:sldId id="497" r:id="rId28"/>
    <p:sldId id="510" r:id="rId29"/>
    <p:sldId id="498" r:id="rId30"/>
    <p:sldId id="499" r:id="rId31"/>
    <p:sldId id="500" r:id="rId32"/>
    <p:sldId id="501" r:id="rId33"/>
    <p:sldId id="502" r:id="rId34"/>
    <p:sldId id="503" r:id="rId35"/>
    <p:sldId id="504" r:id="rId36"/>
    <p:sldId id="505" r:id="rId37"/>
    <p:sldId id="506" r:id="rId38"/>
    <p:sldId id="507" r:id="rId39"/>
    <p:sldId id="508" r:id="rId40"/>
    <p:sldId id="509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816D"/>
    <a:srgbClr val="663606"/>
    <a:srgbClr val="FB81B6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88" d="100"/>
          <a:sy n="88" d="100"/>
        </p:scale>
        <p:origin x="324" y="12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7/9/2015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74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12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68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does not add anything</a:t>
            </a:r>
            <a:r>
              <a:rPr lang="en-US" baseline="0" dirty="0" smtClean="0"/>
              <a:t> to the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77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does not add anything</a:t>
            </a:r>
            <a:r>
              <a:rPr lang="en-US" baseline="0" dirty="0" smtClean="0"/>
              <a:t> to the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374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60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2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8776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78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423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7/9/2015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072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7/9/2015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5ast78ax.asp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woodruff.us/shfbdocs/" TargetMode="External"/><Relationship Id="rId2" Type="http://schemas.openxmlformats.org/officeDocument/2006/relationships/hyperlink" Target="https://github.com/EWSoftware/SHFB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29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://softuni.org/courses/high-quality-code" TargetMode="External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25.jpeg"/><Relationship Id="rId15" Type="http://schemas.openxmlformats.org/officeDocument/2006/relationships/image" Target="../media/image30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32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27.png"/><Relationship Id="rId14" Type="http://schemas.openxmlformats.org/officeDocument/2006/relationships/hyperlink" Target="http://www.softwaregroup-bg.com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762000"/>
            <a:ext cx="9372601" cy="1171552"/>
          </a:xfrm>
        </p:spPr>
        <p:txBody>
          <a:bodyPr>
            <a:normAutofit/>
          </a:bodyPr>
          <a:lstStyle/>
          <a:p>
            <a:r>
              <a:rPr lang="en-US" sz="4800" dirty="0"/>
              <a:t>Code </a:t>
            </a:r>
            <a:r>
              <a:rPr lang="en-US" sz="4800" dirty="0" smtClean="0"/>
              <a:t>Documentation and Comments</a:t>
            </a:r>
            <a:endParaRPr lang="en-US" sz="4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3" y="2133600"/>
            <a:ext cx="7777696" cy="1260823"/>
          </a:xfrm>
        </p:spPr>
        <p:txBody>
          <a:bodyPr>
            <a:noAutofit/>
          </a:bodyPr>
          <a:lstStyle/>
          <a:p>
            <a:r>
              <a:rPr lang="en-US" sz="3600" dirty="0" smtClean="0"/>
              <a:t>Comments in the Program and</a:t>
            </a:r>
            <a:br>
              <a:rPr lang="en-US" sz="3600" dirty="0" smtClean="0"/>
            </a:br>
            <a:r>
              <a:rPr lang="en-US" sz="3600" dirty="0" smtClean="0"/>
              <a:t>Self-Documenting Code</a:t>
            </a:r>
          </a:p>
          <a:p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2" descr="http://www.vuidesign.net/wp-content/images/documentation.jp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40234" y="3658194"/>
            <a:ext cx="4410391" cy="2420681"/>
          </a:xfrm>
          <a:prstGeom prst="roundRect">
            <a:avLst>
              <a:gd name="adj" fmla="val 332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830714"/>
            <a:ext cx="2133598" cy="23414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4853112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Bad Programming Style – Example</a:t>
            </a:r>
            <a:endParaRPr lang="en-US" sz="36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990601"/>
            <a:ext cx="10766795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1; i &lt;= num; i++)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meetsCriteria[i] = true;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2; i &lt;= num / 2; i++)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j = i + i;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(j &lt;= num)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18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meetsCriteria[j] = false;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j = j + i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18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8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1; i &lt;= num; i++)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(meetsCriteria[i])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Console.WriteLine(i + " meets criteria.");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636248" y="2541968"/>
            <a:ext cx="4235749" cy="896699"/>
          </a:xfrm>
          <a:prstGeom prst="wedgeRoundRectCallout">
            <a:avLst>
              <a:gd name="adj1" fmla="val -63693"/>
              <a:gd name="adj2" fmla="val 31127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Uninformative variable names. Crude layout</a:t>
            </a:r>
          </a:p>
        </p:txBody>
      </p:sp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71997" y="1143000"/>
            <a:ext cx="1333637" cy="1295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89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Programming Style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7868" y="1229294"/>
            <a:ext cx="11173090" cy="5161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(primeCandidate = 1; primeCandidate &lt;= num; primeCandidate++)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isPrime[primeCandidate] = true;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factor = 2; factor &lt; (num / 2); factor++)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factorableNumber = factor + factor;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(factorableNumber &lt;= num)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isPrime[factorableNumber] = false;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factorableNumber = factorableNumber + factor;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(primeCandidate = 1; primeCandidate &lt;= num; primeCandidate++)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(isPrime[primeCandidate])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Console.WriteLine(primeCandidate + " is prime.");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1349829"/>
            <a:ext cx="1552622" cy="146957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02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Code that relies 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good programming style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 carry major part of the information intended for the documentation</a:t>
            </a:r>
          </a:p>
          <a:p>
            <a:pPr>
              <a:lnSpc>
                <a:spcPct val="100000"/>
              </a:lnSpc>
            </a:pPr>
            <a:r>
              <a:rPr lang="en-US" dirty="0"/>
              <a:t>F</a:t>
            </a:r>
            <a:r>
              <a:rPr lang="en-US" dirty="0" smtClean="0"/>
              <a:t>undamental principles of self-documenting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Self-Documenting Code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1015" y="3615904"/>
            <a:ext cx="10665222" cy="643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72000">
            <a:spAutoFit/>
          </a:bodyPr>
          <a:lstStyle/>
          <a:p>
            <a:pPr eaLnBrk="0" hangingPunct="0">
              <a:lnSpc>
                <a:spcPts val="3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best documentation is the code itself.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1015" y="5681249"/>
            <a:ext cx="10665222" cy="643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72000">
            <a:spAutoFit/>
          </a:bodyPr>
          <a:lstStyle/>
          <a:p>
            <a:pPr eaLnBrk="0" hangingPunct="0">
              <a:lnSpc>
                <a:spcPts val="3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Do not document bad code, rewrite it!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1015" y="4415816"/>
            <a:ext cx="10665222" cy="11050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72000">
            <a:spAutoFit/>
          </a:bodyPr>
          <a:lstStyle/>
          <a:p>
            <a:pPr eaLnBrk="0" hangingPunct="0">
              <a:lnSpc>
                <a:spcPts val="3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Make the code self-explainable and self-documenting, easy to read and understand.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079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the class’s interface present a consistent abstraction?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the class’s interface make obvious how the class </a:t>
            </a:r>
            <a:br>
              <a:rPr lang="en-US" dirty="0" smtClean="0"/>
            </a:br>
            <a:r>
              <a:rPr lang="en-US" dirty="0" smtClean="0"/>
              <a:t>should be used?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Is the class well named? Does its name describe its purpose?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you treat the class as a black box?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 you reuse code (instead of repeating)?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Self-Documenting Code Checklist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84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each method name describe exactly what the method does?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each method perform one well-defined task with minimal dependencies?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Names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type names descriptive enough to help document data declarations?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variables used for a single purpose? Is this purpose</a:t>
            </a:r>
            <a:br>
              <a:rPr lang="en-US" dirty="0" smtClean="0"/>
            </a:br>
            <a:r>
              <a:rPr lang="en-US" dirty="0" smtClean="0"/>
              <a:t>well-defined?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Self-Documenting Code Checklist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8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430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Names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 naming conventions distinguish among type names, enumerated types,  named constants, local variables, class variables, and global variables?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Other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data types simple so that they minimize complexity?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related statements grouped together?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Self-Documenting Code Checklist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3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730863" y="965226"/>
            <a:ext cx="4725750" cy="2641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213448"/>
            <a:ext cx="10969943" cy="739552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To Comment or Not to Comment?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9898" y="5105400"/>
            <a:ext cx="8329030" cy="1365365"/>
          </a:xfrm>
        </p:spPr>
        <p:txBody>
          <a:bodyPr/>
          <a:lstStyle/>
          <a:p>
            <a:r>
              <a:rPr lang="en-US" dirty="0"/>
              <a:t>"Everything the </a:t>
            </a:r>
            <a:r>
              <a:rPr lang="en-US" dirty="0" smtClean="0"/>
              <a:t>Compiler</a:t>
            </a:r>
            <a:br>
              <a:rPr lang="en-US" dirty="0" smtClean="0"/>
            </a:br>
            <a:r>
              <a:rPr lang="en-US" dirty="0" smtClean="0"/>
              <a:t>Needs to Know is </a:t>
            </a:r>
            <a:r>
              <a:rPr lang="en-US" dirty="0"/>
              <a:t>in the </a:t>
            </a:r>
            <a:r>
              <a:rPr lang="en-US" dirty="0" smtClean="0"/>
              <a:t>Code!"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4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Effective comments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repeat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the code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explain it at a higher level and reveal non-obvious details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best software documentation is the source code itself – keep it clean and readable!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Self-documenting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code </a:t>
            </a:r>
            <a:r>
              <a:rPr lang="en-US" dirty="0" smtClean="0"/>
              <a:t>is self-explainable and does not need comments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Simple design, small well-named methods, strong cohesion and loose coupling, simple logic, good variable names, good formatting, …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63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Misleading comments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Comments – Mistakes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441" y="2093416"/>
            <a:ext cx="10766795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write out the sums 1..n for all n from 1 to num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 = 1;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previous = 0;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1;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0; i &lt; num; i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  </a:t>
            </a:r>
            <a:endParaRPr lang="en-US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" + 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sum);   </a:t>
            </a:r>
            <a:endParaRPr lang="en-US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= current + previous;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previous = current;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current = sum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872098" y="2626816"/>
            <a:ext cx="3836682" cy="896699"/>
          </a:xfrm>
          <a:prstGeom prst="wedgeRoundRectCallout">
            <a:avLst>
              <a:gd name="adj1" fmla="val -62926"/>
              <a:gd name="adj2" fmla="val 33870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What problem does this algorithm solve?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727073" y="5272197"/>
            <a:ext cx="4215302" cy="896699"/>
          </a:xfrm>
          <a:prstGeom prst="wedgeRoundRectCallout">
            <a:avLst>
              <a:gd name="adj1" fmla="val -41953"/>
              <a:gd name="adj2" fmla="val -8278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Can you guess that sum is equal to the i</a:t>
            </a:r>
            <a:r>
              <a:rPr lang="en-US" sz="2200" b="1" baseline="30000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</a:t>
            </a: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Fibonacci number?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42375" y="2169615"/>
            <a:ext cx="1333637" cy="13539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73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Comments repeating the code: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Effective Comments – Mistakes (2)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75905" y="1981200"/>
            <a:ext cx="10360501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set product to "base"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 = base;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loop from 2 to "num"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 int i = 2; i &lt;= num; i++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multiply "base" by "product"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product = product * base;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 = " 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078133" y="2261901"/>
            <a:ext cx="2336191" cy="499428"/>
          </a:xfrm>
          <a:prstGeom prst="wedgeRoundRectCallout">
            <a:avLst>
              <a:gd name="adj1" fmla="val -86021"/>
              <a:gd name="adj2" fmla="val -5935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Obviously…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434788" y="3176270"/>
            <a:ext cx="2998176" cy="499428"/>
          </a:xfrm>
          <a:prstGeom prst="wedgeRoundRectCallout">
            <a:avLst>
              <a:gd name="adj1" fmla="val -99749"/>
              <a:gd name="adj2" fmla="val -2479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You don’t say…</a:t>
            </a:r>
          </a:p>
        </p:txBody>
      </p:sp>
      <p:pic>
        <p:nvPicPr>
          <p:cNvPr id="12" name="Picture 11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75710" y="2235178"/>
            <a:ext cx="1333637" cy="1052301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23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The Concept of Self-Documenting Code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Bad Comments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Good Programming Style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To Comment or Not </a:t>
            </a:r>
            <a:r>
              <a:rPr lang="en-US" dirty="0" smtClean="0"/>
              <a:t>to Comment</a:t>
            </a:r>
            <a:r>
              <a:rPr lang="en-US" dirty="0"/>
              <a:t>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Key Points </a:t>
            </a:r>
            <a:r>
              <a:rPr lang="en-US" dirty="0" smtClean="0"/>
              <a:t>of Commenting</a:t>
            </a:r>
            <a:endParaRPr lang="en-US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Recommended </a:t>
            </a:r>
            <a:r>
              <a:rPr lang="en-US" dirty="0" smtClean="0"/>
              <a:t>Practices</a:t>
            </a:r>
            <a:endParaRPr lang="bg-BG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C# XML </a:t>
            </a:r>
            <a:r>
              <a:rPr lang="en-US" dirty="0" smtClean="0"/>
              <a:t>Documentation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612" y="1725573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0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Poor coding style: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4200"/>
              </a:spcBef>
            </a:pPr>
            <a:r>
              <a:rPr lang="en-US" sz="3600" dirty="0" smtClean="0"/>
              <a:t>Do not comment bad code, rewrite it!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Effective Comments –</a:t>
            </a:r>
            <a:r>
              <a:rPr lang="en-US" dirty="0"/>
              <a:t> </a:t>
            </a:r>
            <a:r>
              <a:rPr lang="en-US" dirty="0" smtClean="0"/>
              <a:t>Mistakes (3)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9" y="1931075"/>
            <a:ext cx="10563648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compute the square root of 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using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</a:t>
            </a:r>
            <a:r>
              <a:rPr lang="en-US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Newton-Raphson approximation </a:t>
            </a:r>
            <a:endParaRPr lang="en-US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 = num / 2;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(Math.Abs(r </a:t>
            </a: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(</a:t>
            </a: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/ r)) </a:t>
            </a: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Tolerance)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endParaRPr lang="pt-BR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 = 0.5 * </a:t>
            </a: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 </a:t>
            </a: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(</a:t>
            </a: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/ r</a:t>
            </a: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);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pt-BR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 = " + </a:t>
            </a:r>
            <a:r>
              <a:rPr lang="pt-BR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r); </a:t>
            </a:r>
            <a:endParaRPr lang="en-US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4" name="Picture 2" descr="code, maliciou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949" y="4335566"/>
            <a:ext cx="3066223" cy="230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4412" y="2057400"/>
            <a:ext cx="1333637" cy="1295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commenting styles that don’t break down or discourage modification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3000"/>
              </a:spcBef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above comments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unmaintainable</a:t>
            </a:r>
            <a:endParaRPr lang="en-US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 for Effective Comments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441" y="2471678"/>
            <a:ext cx="10766795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 Variable     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Meaning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 --------     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------- 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 xPos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.............. X coordinate position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 meters)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 yPos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.............. Y coordinate position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 meters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 zPos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..............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 coordinate </a:t>
            </a: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 (in meters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 radius ............ The radius of the sphere where the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battle ship is located (in meters)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 distance .......... The distance from the start position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(in meters)</a:t>
            </a:r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5651" y="2819400"/>
            <a:ext cx="1256198" cy="1236102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2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Comment the code intent, not implementation details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 for Effective Comments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441" y="1828800"/>
            <a:ext cx="10969943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can char by char to find the command-word terminator ($)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done = false;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maxLen = inputString.length;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(!done &amp;&amp; (i &lt; maxLen))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(inputString[i] == "$")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done = true;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i++;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2012" y="2124890"/>
            <a:ext cx="1552622" cy="153271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6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0921"/>
            <a:ext cx="11804822" cy="5730879"/>
          </a:xfrm>
        </p:spPr>
        <p:txBody>
          <a:bodyPr/>
          <a:lstStyle/>
          <a:p>
            <a:r>
              <a:rPr lang="en-US" sz="3000" dirty="0" smtClean="0"/>
              <a:t>Focus your documentation efforts on the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 for Effective Comments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7698" y="1872099"/>
            <a:ext cx="10868369" cy="44525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Find the command-word terminator 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terminatorFound = false; 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maxCommandLength = inputString.Length; 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testCharPosition = 0; 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(!terminatorFound &amp;&amp;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(testCharPosition &lt; maxCommandLength))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(inputString[testCharPosition] == CommandWordTerminator) 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terminatorFound = true; 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terminatorPosition = testCharPosition; 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testCharPosition = testCharPosition + 1; </a:t>
            </a:r>
          </a:p>
          <a:p>
            <a:pPr>
              <a:lnSpc>
                <a:spcPts val="20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</a:t>
            </a:r>
          </a:p>
          <a:p>
            <a:pPr>
              <a:lnSpc>
                <a:spcPts val="2000"/>
              </a:lnSpc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9590" y="4800600"/>
            <a:ext cx="1552622" cy="146957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856412" y="2261901"/>
            <a:ext cx="3886200" cy="499428"/>
          </a:xfrm>
          <a:prstGeom prst="wedgeRoundRectCallout">
            <a:avLst>
              <a:gd name="adj1" fmla="val -69689"/>
              <a:gd name="adj2" fmla="val -31543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Better code </a:t>
            </a: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  <a:sym typeface="Wingdings" panose="05000000000000000000" pitchFamily="2" charset="2"/>
              </a:rPr>
              <a:t> less comments</a:t>
            </a:r>
            <a:endParaRPr lang="en-US" sz="2200" b="1" noProof="1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 paragraph comments on the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why"</a:t>
            </a:r>
            <a:r>
              <a:rPr lang="en-US" dirty="0" smtClean="0"/>
              <a:t> rather than the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how"</a:t>
            </a:r>
          </a:p>
          <a:p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0">
              <a:spcBef>
                <a:spcPts val="3000"/>
              </a:spcBef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comments to prepare the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reader for</a:t>
            </a:r>
            <a:b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follows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abbreviations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 for Effective Comments (4)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9" y="1972161"/>
            <a:ext cx="1056364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Establish a new account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(accountType == AccountType.NewAccount) 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…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2175294"/>
            <a:ext cx="1117309" cy="1025106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8082405" y="4311180"/>
            <a:ext cx="3293832" cy="2075718"/>
            <a:chOff x="5811248" y="4419600"/>
            <a:chExt cx="2286000" cy="1661984"/>
          </a:xfrm>
        </p:grpSpPr>
        <p:pic>
          <p:nvPicPr>
            <p:cNvPr id="2050" name="Picture 2" descr="http://yoursocialmove.com/wp-content/uploads/2011/10/110117-acronyms1-e131965696347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248" y="4419600"/>
              <a:ext cx="2286000" cy="1661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pprove, block, cancel, delete, reject icon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3033" y="4953000"/>
              <a:ext cx="1070579" cy="1070578"/>
            </a:xfrm>
            <a:prstGeom prst="rect">
              <a:avLst/>
            </a:prstGeom>
            <a:noFill/>
            <a:effectLst>
              <a:outerShdw blurRad="101600" sx="102000" sy="102000" algn="ctr" rotWithShape="0">
                <a:srgbClr val="FF3300">
                  <a:alpha val="69804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010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Comment anything that gets around an error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 an undocumented feature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 g</a:t>
            </a:r>
            <a:r>
              <a:rPr lang="en-US" dirty="0"/>
              <a:t>.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// This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is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workaround for bug #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3712</a:t>
            </a:r>
          </a:p>
          <a:p>
            <a:r>
              <a:rPr lang="en-US" dirty="0">
                <a:cs typeface="Consolas" panose="020B0609020204030204" pitchFamily="49" charset="0"/>
              </a:rPr>
              <a:t>Justify violations of good programming </a:t>
            </a:r>
            <a:r>
              <a:rPr lang="en-US" dirty="0" smtClean="0">
                <a:cs typeface="Consolas" panose="020B0609020204030204" pitchFamily="49" charset="0"/>
              </a:rPr>
              <a:t>style</a:t>
            </a:r>
          </a:p>
          <a:p>
            <a:pPr lvl="0"/>
            <a:r>
              <a:rPr lang="en-US" sz="3600" dirty="0"/>
              <a:t>Use built-in features for </a:t>
            </a:r>
            <a:r>
              <a:rPr lang="en-US" sz="3600" dirty="0" smtClean="0"/>
              <a:t>commenting</a:t>
            </a:r>
          </a:p>
          <a:p>
            <a:pPr lvl="0"/>
            <a:r>
              <a:rPr lang="en-US" dirty="0" smtClean="0"/>
              <a:t>Don’t </a:t>
            </a:r>
            <a:r>
              <a:rPr lang="en-US" dirty="0"/>
              <a:t>comment tricky code – rewrite </a:t>
            </a:r>
            <a:r>
              <a:rPr lang="en-US" dirty="0" smtClean="0"/>
              <a:t>it</a:t>
            </a:r>
          </a:p>
          <a:p>
            <a:pPr lvl="0"/>
            <a:r>
              <a:rPr lang="en-US" dirty="0" smtClean="0"/>
              <a:t>Write documentation using tools</a:t>
            </a:r>
          </a:p>
          <a:p>
            <a:pPr lvl="1"/>
            <a:r>
              <a:rPr lang="en-US" dirty="0" smtClean="0"/>
              <a:t>XML comments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77887" lvl="1" indent="0">
              <a:buNone/>
            </a:pPr>
            <a:endParaRPr lang="bg-BG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cs typeface="Consolas" panose="020B0609020204030204" pitchFamily="49" charset="0"/>
            </a:endParaRPr>
          </a:p>
          <a:p>
            <a:endParaRPr lang="en-US" b="1" i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 for Effective Comments (5)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5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Describe </a:t>
            </a:r>
            <a:r>
              <a:rPr lang="en-US" sz="3600" dirty="0"/>
              <a:t>the design approach to the class</a:t>
            </a:r>
          </a:p>
          <a:p>
            <a:pPr lvl="0"/>
            <a:r>
              <a:rPr lang="en-US" sz="3600" dirty="0"/>
              <a:t>Describe limitations, usage assumptions, </a:t>
            </a:r>
            <a:r>
              <a:rPr lang="en-US" sz="3600" dirty="0" smtClean="0"/>
              <a:t>etc.</a:t>
            </a:r>
            <a:endParaRPr lang="en-US" sz="3600" dirty="0"/>
          </a:p>
          <a:p>
            <a:pPr lvl="0"/>
            <a:r>
              <a:rPr lang="en-US" sz="3600" dirty="0"/>
              <a:t>Comment the </a:t>
            </a:r>
            <a:r>
              <a:rPr lang="en-US" sz="3600" dirty="0" smtClean="0"/>
              <a:t>class </a:t>
            </a:r>
            <a:r>
              <a:rPr lang="en-US" sz="3600" dirty="0"/>
              <a:t>interface (public methods / properties / events / constructors)</a:t>
            </a:r>
          </a:p>
          <a:p>
            <a:pPr lvl="0"/>
            <a:r>
              <a:rPr lang="en-US" sz="3600" dirty="0"/>
              <a:t>Don’t document implementation details in the class </a:t>
            </a:r>
            <a:r>
              <a:rPr lang="en-US" sz="3600" dirty="0" smtClean="0"/>
              <a:t>interface</a:t>
            </a:r>
          </a:p>
          <a:p>
            <a:r>
              <a:rPr lang="en-US" sz="3600" dirty="0"/>
              <a:t>Describe the purpose and contents of each file </a:t>
            </a:r>
          </a:p>
          <a:p>
            <a:r>
              <a:rPr lang="en-US" sz="3600" dirty="0"/>
              <a:t>Give the file a name related to its </a:t>
            </a:r>
            <a:r>
              <a:rPr lang="en-US" sz="3600" dirty="0" smtClean="0"/>
              <a:t>contents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867997" cy="1110780"/>
          </a:xfrm>
        </p:spPr>
        <p:txBody>
          <a:bodyPr>
            <a:normAutofit/>
          </a:bodyPr>
          <a:lstStyle/>
          <a:p>
            <a:r>
              <a:rPr lang="en-US" dirty="0" smtClean="0"/>
              <a:t>Guidelines for Higher-Level Documentation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82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097279"/>
          </a:xfrm>
        </p:spPr>
        <p:txBody>
          <a:bodyPr/>
          <a:lstStyle/>
          <a:p>
            <a:r>
              <a:rPr lang="en-US" sz="3600" dirty="0" smtClean="0"/>
              <a:t>"</a:t>
            </a:r>
            <a:r>
              <a:rPr lang="en-US" sz="3600" dirty="0"/>
              <a:t>I don't </a:t>
            </a:r>
            <a:r>
              <a:rPr lang="en-US" sz="3600" dirty="0" smtClean="0"/>
              <a:t>have time to </a:t>
            </a:r>
            <a:r>
              <a:rPr lang="en-US" sz="3600" dirty="0"/>
              <a:t>write </a:t>
            </a:r>
            <a:r>
              <a:rPr lang="en-US" sz="3600" dirty="0" smtClean="0"/>
              <a:t>comments"</a:t>
            </a:r>
          </a:p>
          <a:p>
            <a:pPr lvl="1"/>
            <a:r>
              <a:rPr lang="en-US" dirty="0" smtClean="0"/>
              <a:t>You will spend more time decrypting code later</a:t>
            </a:r>
          </a:p>
          <a:p>
            <a:r>
              <a:rPr lang="en-US" sz="3200" dirty="0" smtClean="0"/>
              <a:t>"</a:t>
            </a:r>
            <a:r>
              <a:rPr lang="en-US" dirty="0" smtClean="0"/>
              <a:t>I'll write comments later</a:t>
            </a:r>
            <a:r>
              <a:rPr lang="en-US" sz="3200" dirty="0" smtClean="0"/>
              <a:t>"</a:t>
            </a:r>
            <a:endParaRPr lang="en-US" dirty="0" smtClean="0"/>
          </a:p>
          <a:p>
            <a:pPr lvl="1"/>
            <a:r>
              <a:rPr lang="en-US" dirty="0" smtClean="0"/>
              <a:t>You </a:t>
            </a:r>
            <a:r>
              <a:rPr lang="en-US" dirty="0"/>
              <a:t>likely </a:t>
            </a:r>
            <a:r>
              <a:rPr lang="en-US" dirty="0" smtClean="0"/>
              <a:t>won't</a:t>
            </a:r>
          </a:p>
          <a:p>
            <a:r>
              <a:rPr lang="en-US" dirty="0" smtClean="0"/>
              <a:t>"My code is self-documenting, it does not need comments"</a:t>
            </a:r>
            <a:endParaRPr lang="en-US" dirty="0"/>
          </a:p>
          <a:p>
            <a:pPr lvl="1"/>
            <a:r>
              <a:rPr lang="en-US" dirty="0" smtClean="0"/>
              <a:t>The code may need comments to explain some tricky parts, describe the structure and behavior of the application,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867997" cy="1110780"/>
          </a:xfrm>
        </p:spPr>
        <p:txBody>
          <a:bodyPr>
            <a:normAutofit/>
          </a:bodyPr>
          <a:lstStyle/>
          <a:p>
            <a:r>
              <a:rPr lang="en-US" dirty="0" smtClean="0"/>
              <a:t>Documentation Excuses and Pitfalls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9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5334000"/>
            <a:ext cx="11125200" cy="820600"/>
          </a:xfrm>
        </p:spPr>
        <p:txBody>
          <a:bodyPr/>
          <a:lstStyle/>
          <a:p>
            <a:r>
              <a:rPr lang="en-US" dirty="0"/>
              <a:t>C# XML </a:t>
            </a:r>
            <a:r>
              <a:rPr lang="en-US" dirty="0" smtClean="0"/>
              <a:t>Documentation</a:t>
            </a:r>
            <a:endParaRPr lang="en-US" dirty="0"/>
          </a:p>
        </p:txBody>
      </p:sp>
      <p:pic>
        <p:nvPicPr>
          <p:cNvPr id="3076" name="Picture 4" descr="http://blog.adminitrack.com/wp-content/uploads/docum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14" y="1066800"/>
            <a:ext cx="5827925" cy="380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2.bp.blogspot.com/-Qw82z0x2xVs/URYyPwh3YCI/AAAAAAAAAVc/HPdLVaoJ674/s1600/x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1219200"/>
            <a:ext cx="243951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48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C</a:t>
            </a:r>
            <a:r>
              <a:rPr lang="en-US" dirty="0"/>
              <a:t># you can </a:t>
            </a:r>
            <a:r>
              <a:rPr lang="en-US" dirty="0" smtClean="0"/>
              <a:t>document the code by XML </a:t>
            </a:r>
            <a:r>
              <a:rPr lang="en-US" dirty="0"/>
              <a:t>tags in special </a:t>
            </a:r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Directly in </a:t>
            </a:r>
            <a:r>
              <a:rPr lang="en-US" dirty="0"/>
              <a:t>the source </a:t>
            </a:r>
            <a:r>
              <a:rPr lang="en-US" dirty="0" smtClean="0"/>
              <a:t>code</a:t>
            </a:r>
          </a:p>
          <a:p>
            <a:r>
              <a:rPr lang="en-US" dirty="0" smtClean="0"/>
              <a:t>For </a:t>
            </a:r>
            <a:r>
              <a:rPr lang="en-US" dirty="0"/>
              <a:t>example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The XML doc comments are not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metadata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included in the compiled </a:t>
            </a:r>
            <a:r>
              <a:rPr lang="en-US" dirty="0" smtClean="0"/>
              <a:t>assembly</a:t>
            </a:r>
          </a:p>
          <a:p>
            <a:pPr lvl="1"/>
            <a:r>
              <a:rPr lang="en-US" dirty="0" smtClean="0"/>
              <a:t>Available as a separate XML file after code compilation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XML Documentation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3429000"/>
            <a:ext cx="1056364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&lt;summary&gt;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performs an important function.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&lt;/summary&gt;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MyClass { }</a:t>
            </a:r>
          </a:p>
        </p:txBody>
      </p:sp>
    </p:spTree>
    <p:extLst>
      <p:ext uri="{BB962C8B-B14F-4D97-AF65-F5344CB8AC3E}">
        <p14:creationId xmlns:p14="http://schemas.microsoft.com/office/powerpoint/2010/main" val="197829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478894" y="1219200"/>
            <a:ext cx="5180251" cy="2895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12" y="4724400"/>
            <a:ext cx="11430000" cy="820600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Comments and Code Documentation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89012" y="5526368"/>
            <a:ext cx="9776672" cy="688256"/>
          </a:xfrm>
        </p:spPr>
        <p:txBody>
          <a:bodyPr/>
          <a:lstStyle/>
          <a:p>
            <a:r>
              <a:rPr lang="en-US" dirty="0" smtClean="0"/>
              <a:t>The Concept of Self-Documenting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&lt;summary&gt;</a:t>
            </a:r>
          </a:p>
          <a:p>
            <a:pPr lvl="1"/>
            <a:r>
              <a:rPr lang="en-US" dirty="0"/>
              <a:t>A summary of the </a:t>
            </a:r>
            <a:r>
              <a:rPr lang="en-US" dirty="0" smtClean="0"/>
              <a:t>class / method / object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&lt;param&gt;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Describes </a:t>
            </a:r>
            <a:r>
              <a:rPr lang="en-US" dirty="0"/>
              <a:t>one of the parameters for </a:t>
            </a:r>
            <a:r>
              <a:rPr lang="en-US" dirty="0" smtClean="0"/>
              <a:t>a method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&lt;returns&gt;</a:t>
            </a:r>
          </a:p>
          <a:p>
            <a:pPr lvl="1"/>
            <a:r>
              <a:rPr lang="en-US" dirty="0" smtClean="0"/>
              <a:t>A description of the returned value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&lt;remarks&gt;</a:t>
            </a:r>
          </a:p>
          <a:p>
            <a:pPr lvl="1"/>
            <a:r>
              <a:rPr lang="en-US" dirty="0" smtClean="0"/>
              <a:t>Additional information (remarks)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Documentation Tags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20456" y="2966018"/>
            <a:ext cx="9446339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r>
              <a:rPr lang="en-US" sz="2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&lt;param name="name"&gt;description&lt;/param&gt;</a:t>
            </a:r>
          </a:p>
        </p:txBody>
      </p:sp>
    </p:spTree>
    <p:extLst>
      <p:ext uri="{BB962C8B-B14F-4D97-AF65-F5344CB8AC3E}">
        <p14:creationId xmlns:p14="http://schemas.microsoft.com/office/powerpoint/2010/main" val="324745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42157"/>
          </a:xfrm>
        </p:spPr>
        <p:txBody>
          <a:bodyPr>
            <a:normAutofit fontScale="92500" lnSpcReduction="10000"/>
          </a:bodyPr>
          <a:lstStyle/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&lt;c&gt;</a:t>
            </a:r>
            <a:r>
              <a:rPr lang="en-US" sz="3200" dirty="0" smtClean="0"/>
              <a:t> 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&lt;code&gt;</a:t>
            </a:r>
          </a:p>
          <a:p>
            <a:pPr lvl="1"/>
            <a:r>
              <a:rPr lang="en-US" sz="2800" dirty="0" smtClean="0"/>
              <a:t>Gives </a:t>
            </a:r>
            <a:r>
              <a:rPr lang="en-US" sz="2800" dirty="0"/>
              <a:t>you a way to indicate </a:t>
            </a:r>
            <a:r>
              <a:rPr lang="en-US" sz="2800" dirty="0" smtClean="0"/>
              <a:t>code</a:t>
            </a: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&lt;see&gt; </a:t>
            </a:r>
            <a:r>
              <a:rPr lang="en-US" sz="3200" dirty="0" smtClean="0"/>
              <a:t>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seealso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3200" dirty="0"/>
              <a:t> </a:t>
            </a:r>
            <a:r>
              <a:rPr lang="en-US" sz="3200" dirty="0" smtClean="0"/>
              <a:t>+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cref</a:t>
            </a:r>
          </a:p>
          <a:p>
            <a:pPr lvl="1"/>
            <a:r>
              <a:rPr lang="en-US" sz="2800" dirty="0" smtClean="0"/>
              <a:t>Code reference</a:t>
            </a:r>
          </a:p>
          <a:p>
            <a:pPr lvl="1"/>
            <a:endParaRPr lang="en-US" sz="2800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&lt;exception&gt;</a:t>
            </a:r>
          </a:p>
          <a:p>
            <a:pPr lvl="1"/>
            <a:r>
              <a:rPr lang="en-US" sz="2800" dirty="0" smtClean="0"/>
              <a:t>Lets </a:t>
            </a:r>
            <a:r>
              <a:rPr lang="en-US" sz="2800" dirty="0"/>
              <a:t>you specify which exceptions can be </a:t>
            </a:r>
            <a:r>
              <a:rPr lang="en-US" sz="2800" dirty="0" smtClean="0"/>
              <a:t>thrown</a:t>
            </a:r>
          </a:p>
          <a:p>
            <a:pPr lvl="1"/>
            <a:endParaRPr lang="en-US" sz="2800" dirty="0" smtClean="0"/>
          </a:p>
          <a:p>
            <a:r>
              <a:rPr lang="en-US" sz="3200" dirty="0" smtClean="0"/>
              <a:t>All tags</a:t>
            </a:r>
            <a:r>
              <a:rPr lang="en-US" sz="3200" dirty="0"/>
              <a:t>: </a:t>
            </a:r>
            <a:r>
              <a:rPr lang="en-US" sz="3200" dirty="0">
                <a:hlinkClick r:id="rId2"/>
              </a:rPr>
              <a:t>http://msdn.microsoft.com/en-us/library/5ast78ax.aspx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Documentation Tags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20081" y="3204416"/>
            <a:ext cx="6602280" cy="453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cref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="GetConfigurationSettings"/&gt;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9012" y="5257800"/>
            <a:ext cx="10103268" cy="453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r>
              <a:rPr lang="fr-F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&lt;exception cref="type"&gt;description&lt;/exception&gt;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20081" y="3753923"/>
            <a:ext cx="6602280" cy="453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&lt;seealso cref="TestClass.Main"/&gt;</a:t>
            </a:r>
          </a:p>
        </p:txBody>
      </p:sp>
    </p:spTree>
    <p:extLst>
      <p:ext uri="{BB962C8B-B14F-4D97-AF65-F5344CB8AC3E}">
        <p14:creationId xmlns:p14="http://schemas.microsoft.com/office/powerpoint/2010/main" val="405781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</a:t>
            </a:r>
            <a:r>
              <a:rPr lang="en-US" dirty="0" smtClean="0"/>
              <a:t>Documentation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035382"/>
            <a:ext cx="10563648" cy="54416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&lt;summary&gt;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GetZero method.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Always returns zero.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&lt;/summary&gt;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&lt;example&gt; 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sample shows how to call the &lt;see cref="GetZero"/&gt; method.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&lt;code&gt;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TestClass 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   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Main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   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       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GetZero();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   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&lt;/code&gt; 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///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&lt;/example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 GetZero()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>
              <a:lnSpc>
                <a:spcPts val="22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222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 Studio will use the XML documentation for autocomplete</a:t>
            </a:r>
          </a:p>
          <a:p>
            <a:pPr lvl="1"/>
            <a:r>
              <a:rPr lang="en-US" dirty="0" smtClean="0"/>
              <a:t>Automatically, just use XML docs</a:t>
            </a:r>
          </a:p>
          <a:p>
            <a:r>
              <a:rPr lang="en-US" dirty="0" smtClean="0"/>
              <a:t>Compiling the XML documentation:</a:t>
            </a:r>
          </a:p>
          <a:p>
            <a:pPr lvl="1"/>
            <a:r>
              <a:rPr lang="en-US" dirty="0" smtClean="0"/>
              <a:t>Compile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/doc </a:t>
            </a:r>
            <a:r>
              <a:rPr lang="en-US" dirty="0" smtClean="0"/>
              <a:t>the code to extract the XML doc into an external XML file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hlinkClick r:id="rId2"/>
              </a:rPr>
              <a:t>Sandcastle</a:t>
            </a:r>
            <a:r>
              <a:rPr lang="en-US" dirty="0" smtClean="0"/>
              <a:t> or other tool to generate CHM / PDF / HTML / other MSDN-style documentation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>
                <a:hlinkClick r:id="rId3"/>
              </a:rPr>
              <a:t>http://www.ewoodruff.us/shfbdocs/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XML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50983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1.bp.blogspot.com/-WDaDuF-55Ts/UEeR4724BXI/AAAAAAAAA-A/yEgGwYCJ-3w/s1600/dem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771" y="1533524"/>
            <a:ext cx="5053284" cy="2733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12589" y="5199200"/>
            <a:ext cx="10563648" cy="820600"/>
          </a:xfrm>
        </p:spPr>
        <p:txBody>
          <a:bodyPr/>
          <a:lstStyle/>
          <a:p>
            <a:r>
              <a:rPr lang="en-US" dirty="0" smtClean="0"/>
              <a:t>Demo: C# XML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7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803893"/>
            <a:ext cx="10820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Code Formatting and Documentation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5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Writing Comments</a:t>
            </a:r>
            <a:endParaRPr lang="en-US" sz="3000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Commenting Guidelines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Make sure comments explain the code clearly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Make sure comments don’t repeat the code</a:t>
            </a:r>
            <a:endParaRPr lang="en-US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Self-documenting </a:t>
            </a:r>
            <a:r>
              <a:rPr lang="en-US" dirty="0" smtClean="0"/>
              <a:t>Code</a:t>
            </a:r>
            <a:endParaRPr lang="en-US" dirty="0"/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Self-documenting code is not an excuse to skip</a:t>
            </a:r>
            <a:br>
              <a:rPr lang="en-US" sz="3000" dirty="0" smtClean="0"/>
            </a:br>
            <a:r>
              <a:rPr lang="en-US" sz="3000" dirty="0" smtClean="0"/>
              <a:t>writing comments where needed</a:t>
            </a:r>
            <a:endParaRPr lang="en-US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XML Documentation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2954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01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://softuni.org/courses/high-quality-code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Code </a:t>
            </a:r>
            <a:r>
              <a:rPr lang="en-US" dirty="0" smtClean="0"/>
              <a:t>Documentation </a:t>
            </a:r>
            <a:r>
              <a:rPr lang="en-US" smtClean="0"/>
              <a:t>and Comments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175436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14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Consists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documents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information</a:t>
            </a:r>
          </a:p>
          <a:p>
            <a:pPr lvl="1"/>
            <a:r>
              <a:rPr lang="en-US" dirty="0" smtClean="0"/>
              <a:t>Both inside the source-code and outside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External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At a higher level than the code</a:t>
            </a:r>
          </a:p>
          <a:p>
            <a:pPr lvl="1"/>
            <a:r>
              <a:rPr lang="en-US" dirty="0" smtClean="0"/>
              <a:t>Problem definition, requirements</a:t>
            </a:r>
            <a:r>
              <a:rPr lang="en-US" dirty="0"/>
              <a:t>, </a:t>
            </a:r>
            <a:r>
              <a:rPr lang="en-US" dirty="0" smtClean="0"/>
              <a:t>architecture, design, project plans, test plans. etc.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Internal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documentation</a:t>
            </a:r>
          </a:p>
          <a:p>
            <a:pPr lvl="1"/>
            <a:r>
              <a:rPr lang="en-US" dirty="0" smtClean="0"/>
              <a:t>Lower-level – explains a class, method </a:t>
            </a:r>
            <a:br>
              <a:rPr lang="en-US" dirty="0" smtClean="0"/>
            </a:br>
            <a:r>
              <a:rPr lang="en-US" dirty="0" smtClean="0"/>
              <a:t>or a piece of code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What is Project Documentation?</a:t>
            </a:r>
            <a:endParaRPr lang="en-US" sz="3800" dirty="0"/>
          </a:p>
        </p:txBody>
      </p:sp>
      <p:pic>
        <p:nvPicPr>
          <p:cNvPr id="1026" name="Picture 2" descr="documentation, produc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4382006"/>
            <a:ext cx="2792599" cy="209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63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contributor to code-level documentation</a:t>
            </a:r>
          </a:p>
          <a:p>
            <a:pPr lvl="1"/>
            <a:r>
              <a:rPr lang="en-US" dirty="0" smtClean="0"/>
              <a:t>Program structure</a:t>
            </a:r>
          </a:p>
          <a:p>
            <a:pPr lvl="1"/>
            <a:r>
              <a:rPr lang="en-US" dirty="0" smtClean="0"/>
              <a:t>Straightforward</a:t>
            </a:r>
            <a:r>
              <a:rPr lang="en-US" dirty="0"/>
              <a:t>, </a:t>
            </a:r>
            <a:r>
              <a:rPr lang="en-US" dirty="0" smtClean="0"/>
              <a:t>easy to read and understand code</a:t>
            </a:r>
          </a:p>
          <a:p>
            <a:pPr lvl="1"/>
            <a:r>
              <a:rPr lang="en-US" dirty="0" smtClean="0"/>
              <a:t>Good naming approach</a:t>
            </a:r>
          </a:p>
          <a:p>
            <a:pPr lvl="1"/>
            <a:r>
              <a:rPr lang="en-US" dirty="0" smtClean="0"/>
              <a:t>Clear layout and formatting</a:t>
            </a:r>
          </a:p>
          <a:p>
            <a:pPr lvl="1"/>
            <a:r>
              <a:rPr lang="en-US" dirty="0" smtClean="0"/>
              <a:t>Clear abstractions</a:t>
            </a:r>
          </a:p>
          <a:p>
            <a:pPr lvl="1"/>
            <a:r>
              <a:rPr lang="en-US" dirty="0" smtClean="0"/>
              <a:t>Minimized complexity</a:t>
            </a:r>
          </a:p>
          <a:p>
            <a:pPr lvl="1"/>
            <a:r>
              <a:rPr lang="en-US" dirty="0"/>
              <a:t>Loose coupling and strong </a:t>
            </a:r>
            <a:r>
              <a:rPr lang="en-US" dirty="0" smtClean="0"/>
              <a:t>cohesion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Style</a:t>
            </a:r>
            <a:endParaRPr lang="en-US" dirty="0"/>
          </a:p>
        </p:txBody>
      </p:sp>
      <p:pic>
        <p:nvPicPr>
          <p:cNvPr id="2050" name="Picture 2" descr="screen, style, styling, wallpaper ic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19589" y="3276600"/>
            <a:ext cx="3758221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54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Comments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7868" y="997090"/>
            <a:ext cx="11173090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List&lt;int&gt; FindPrimes(int start, int end)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Create new list of integers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List&lt;int&gt; primesList = new List&lt;int&gt;();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Perform a loop from start to end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num = start; num &lt;= end; num++)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Declare boolean variable, initially true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bool prime = true;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Perform loop from 2 to sqrt(num)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div = 2; div &lt;= Math.Sqrt(num); div++)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// Check if div divides num with no remainder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(num % div == 0)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We found a divider -&gt; the number is not prime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prime = false;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Exit from the loop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01129" y="6172200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(continues on the next slide)</a:t>
            </a:r>
            <a:endParaRPr lang="en-US" sz="1800" i="1" dirty="0"/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9612" y="1206872"/>
            <a:ext cx="1822349" cy="1688727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42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Comments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219200"/>
            <a:ext cx="10766795" cy="40216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Continue with the next loop value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Check if the number is prime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(prime)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the number to the list of primes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primesList.Add(num);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Return the list of primes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primesList;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47212" y="1477407"/>
            <a:ext cx="1822349" cy="17526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7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Self-Documenting Code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1316321"/>
            <a:ext cx="10766795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List&lt;int&gt; FindPrimes(int start, int end)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List&lt;int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primesList = new List&lt;int&gt;();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num = start; num &lt;= end; num++)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bool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isPrime = IsPrime(num);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(isPrime)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primesList.Add(num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primesList;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74029" y="5802868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(continues on the next slide)</a:t>
            </a:r>
            <a:endParaRPr lang="en-US" sz="1800" i="1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688118" y="3856383"/>
            <a:ext cx="4164515" cy="896699"/>
          </a:xfrm>
          <a:prstGeom prst="wedgeRoundRectCallout">
            <a:avLst>
              <a:gd name="adj1" fmla="val -55343"/>
              <a:gd name="adj2" fmla="val -10652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Good code does not need comments. It is self-explainatory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2166" y="1469571"/>
            <a:ext cx="1552622" cy="142603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40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Self-Documenting Code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1295401"/>
            <a:ext cx="10766795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bool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IsPrime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num)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isPrime = true;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maxDivider = Math.Sqrt(num);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div = 2; div &lt;= maxDivider; div++)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 % div == 0)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 found a divider -&gt; the number is not prime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isPrime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false;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break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isPrime;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551612" y="1115895"/>
            <a:ext cx="3352800" cy="1293971"/>
          </a:xfrm>
          <a:prstGeom prst="wedgeRoundRectCallout">
            <a:avLst>
              <a:gd name="adj1" fmla="val -65550"/>
              <a:gd name="adj2" fmla="val -2166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Good methods have good names and are easy to read and understand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946455" y="4800600"/>
            <a:ext cx="4471220" cy="896699"/>
          </a:xfrm>
          <a:prstGeom prst="wedgeRoundRectCallout">
            <a:avLst>
              <a:gd name="adj1" fmla="val -39601"/>
              <a:gd name="adj2" fmla="val -9500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comment explains non-obvious details. It does not repeat the code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9612" y="2589373"/>
            <a:ext cx="1552622" cy="148104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9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2340</Words>
  <Application>Microsoft Office PowerPoint</Application>
  <PresentationFormat>Custom</PresentationFormat>
  <Paragraphs>467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Wingdings</vt:lpstr>
      <vt:lpstr>Wingdings 2</vt:lpstr>
      <vt:lpstr>SoftUni 16x9</vt:lpstr>
      <vt:lpstr>Code Documentation and Comments</vt:lpstr>
      <vt:lpstr>Table of Contents</vt:lpstr>
      <vt:lpstr>Comments and Code Documentation</vt:lpstr>
      <vt:lpstr>What is Project Documentation?</vt:lpstr>
      <vt:lpstr>Programming Style</vt:lpstr>
      <vt:lpstr>Bad Comments – Example</vt:lpstr>
      <vt:lpstr>Bad Comments – Example (2)</vt:lpstr>
      <vt:lpstr>Self-Documenting Code – Example</vt:lpstr>
      <vt:lpstr>Self-Documenting Code – Example (2)</vt:lpstr>
      <vt:lpstr>Bad Programming Style – Example</vt:lpstr>
      <vt:lpstr>Good Programming Style – Example</vt:lpstr>
      <vt:lpstr>Self-Documenting Code</vt:lpstr>
      <vt:lpstr>Self-Documenting Code Checklist</vt:lpstr>
      <vt:lpstr>Self-Documenting Code Checklist (2)</vt:lpstr>
      <vt:lpstr>Self-Documenting Code Checklist (3)</vt:lpstr>
      <vt:lpstr>To Comment or Not to Comment?</vt:lpstr>
      <vt:lpstr>Effective Comments</vt:lpstr>
      <vt:lpstr>Effective Comments – Mistakes</vt:lpstr>
      <vt:lpstr>Effective Comments – Mistakes (2)</vt:lpstr>
      <vt:lpstr>Effective Comments – Mistakes (3)</vt:lpstr>
      <vt:lpstr>Key Points for Effective Comments</vt:lpstr>
      <vt:lpstr>Key Points for Effective Comments (2)</vt:lpstr>
      <vt:lpstr>Key Points for Effective Comments (3)</vt:lpstr>
      <vt:lpstr>Key Points for Effective Comments (4)</vt:lpstr>
      <vt:lpstr>Guidelines for Effective Comments (5)</vt:lpstr>
      <vt:lpstr>Guidelines for Higher-Level Documentation </vt:lpstr>
      <vt:lpstr>Documentation Excuses and Pitfalls</vt:lpstr>
      <vt:lpstr>C# XML Documentation</vt:lpstr>
      <vt:lpstr>C# XML Documentation</vt:lpstr>
      <vt:lpstr>XML Documentation Tags</vt:lpstr>
      <vt:lpstr>XML Documentation Tags (2)</vt:lpstr>
      <vt:lpstr>XML Documentation Example</vt:lpstr>
      <vt:lpstr>C# XML Documentation</vt:lpstr>
      <vt:lpstr>Demo: C# XML Documentation</vt:lpstr>
      <vt:lpstr>Code Formatting and Documentation</vt:lpstr>
      <vt:lpstr>Summary</vt:lpstr>
      <vt:lpstr>Code Documentation and Comments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Documentation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2015-07-09T10:04:03Z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